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7" r:id="rId10"/>
    <p:sldId id="264" r:id="rId11"/>
    <p:sldId id="276" r:id="rId12"/>
    <p:sldId id="265" r:id="rId13"/>
    <p:sldId id="266" r:id="rId14"/>
    <p:sldId id="267" r:id="rId15"/>
    <p:sldId id="293" r:id="rId16"/>
    <p:sldId id="294" r:id="rId17"/>
    <p:sldId id="288" r:id="rId18"/>
    <p:sldId id="269" r:id="rId19"/>
    <p:sldId id="270" r:id="rId20"/>
    <p:sldId id="277" r:id="rId21"/>
    <p:sldId id="282" r:id="rId22"/>
    <p:sldId id="283" r:id="rId23"/>
    <p:sldId id="280" r:id="rId24"/>
    <p:sldId id="278" r:id="rId25"/>
    <p:sldId id="281" r:id="rId26"/>
    <p:sldId id="284" r:id="rId27"/>
    <p:sldId id="285" r:id="rId28"/>
    <p:sldId id="286" r:id="rId29"/>
    <p:sldId id="268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5" r:id="rId40"/>
    <p:sldId id="304" r:id="rId41"/>
    <p:sldId id="274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24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882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568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30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02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938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42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7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85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50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362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945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214" y="1050877"/>
            <a:ext cx="7838714" cy="500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4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202267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足弓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055" y="1774208"/>
            <a:ext cx="5181348" cy="31543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569" y="1310071"/>
            <a:ext cx="2149444" cy="365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0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652643" y="411848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足</a:t>
            </a:r>
            <a:r>
              <a:rPr lang="zh-CN" altLang="en-US" dirty="0" smtClean="0"/>
              <a:t>弓对</a:t>
            </a:r>
            <a:r>
              <a:rPr lang="zh-CN" altLang="en-US" dirty="0"/>
              <a:t>跑步很重要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428144" y="2110811"/>
            <a:ext cx="916148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1A1A1A"/>
                </a:solidFill>
                <a:latin typeface="-apple-system" charset="0"/>
              </a:rPr>
              <a:t>拱形抓地，利于稳定</a:t>
            </a:r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  <a:p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  <a:p>
            <a:r>
              <a:rPr lang="zh-CN" altLang="en-US" sz="2800" dirty="0" smtClean="0">
                <a:solidFill>
                  <a:srgbClr val="1A1A1A"/>
                </a:solidFill>
                <a:latin typeface="-apple-system" charset="0"/>
              </a:rPr>
              <a:t>避震和缓冲</a:t>
            </a:r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  <a:p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  <a:p>
            <a:r>
              <a:rPr lang="zh-CN" altLang="en-US" sz="2800" dirty="0" smtClean="0">
                <a:solidFill>
                  <a:srgbClr val="1A1A1A"/>
                </a:solidFill>
                <a:latin typeface="-apple-system" charset="0"/>
              </a:rPr>
              <a:t>使足底血管神经避免过度压迫，有利于长距离奔跑和行走</a:t>
            </a:r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69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正常足弓</a:t>
            </a:r>
            <a:endParaRPr kumimoji="1" lang="zh-CN" altLang="en-US" dirty="0"/>
          </a:p>
        </p:txBody>
      </p:sp>
      <p:pic>
        <p:nvPicPr>
          <p:cNvPr id="6" name="Picture 12" descr="https://pic1.zhimg.com/80/v2-59aba05a7ba79ace2891926353fdacc8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23" y="1982552"/>
            <a:ext cx="6826650" cy="227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497" y="440267"/>
            <a:ext cx="1507792" cy="256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9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低足弓</a:t>
            </a:r>
            <a:endParaRPr kumimoji="1" lang="zh-CN" altLang="en-US" dirty="0"/>
          </a:p>
        </p:txBody>
      </p:sp>
      <p:pic>
        <p:nvPicPr>
          <p:cNvPr id="8" name="Picture 10" descr="https://pic4.zhimg.com/80/v2-c4c468b5c31ade2447658eed90651033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911" y="1787857"/>
            <a:ext cx="7077006" cy="235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100" y="440267"/>
            <a:ext cx="1436585" cy="23901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68911" y="445675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1A1A1A"/>
                </a:solidFill>
                <a:latin typeface="-apple-system" charset="0"/>
              </a:rPr>
              <a:t>外</a:t>
            </a:r>
            <a:r>
              <a:rPr lang="zh-CN" altLang="en-US" sz="2400" dirty="0" smtClean="0">
                <a:solidFill>
                  <a:srgbClr val="1A1A1A"/>
                </a:solidFill>
                <a:latin typeface="-apple-system" charset="0"/>
              </a:rPr>
              <a:t>翻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127967" y="5228312"/>
            <a:ext cx="2424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1A1A1A"/>
                </a:solidFill>
                <a:latin typeface="-apple-system" charset="0"/>
              </a:rPr>
              <a:t>支撑</a:t>
            </a:r>
            <a:r>
              <a:rPr lang="en-US" altLang="zh-CN" sz="2400" dirty="0">
                <a:solidFill>
                  <a:srgbClr val="1A1A1A"/>
                </a:solidFill>
                <a:latin typeface="-apple-system" charset="0"/>
              </a:rPr>
              <a:t>/</a:t>
            </a:r>
            <a:r>
              <a:rPr lang="zh-CN" altLang="en-US" sz="2400" dirty="0">
                <a:solidFill>
                  <a:srgbClr val="1A1A1A"/>
                </a:solidFill>
                <a:latin typeface="-apple-system" charset="0"/>
              </a:rPr>
              <a:t>稳定系跑鞋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8988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高足弓</a:t>
            </a:r>
            <a:endParaRPr kumimoji="1" lang="zh-CN" altLang="en-US" dirty="0"/>
          </a:p>
        </p:txBody>
      </p:sp>
      <p:pic>
        <p:nvPicPr>
          <p:cNvPr id="9" name="Picture 8" descr="https://pic4.zhimg.com/80/v2-0bcbce59bc91f93afbfe25f7d528c0d3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265" y="2169994"/>
            <a:ext cx="6626631" cy="220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057" y="112390"/>
            <a:ext cx="1612672" cy="253605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25265" y="468792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1A1A1A"/>
                </a:solidFill>
                <a:latin typeface="-apple-system" charset="0"/>
              </a:rPr>
              <a:t>内</a:t>
            </a:r>
            <a:r>
              <a:rPr lang="zh-CN" altLang="mr-IN" sz="2400" dirty="0" smtClean="0">
                <a:solidFill>
                  <a:srgbClr val="1A1A1A"/>
                </a:solidFill>
                <a:latin typeface="-apple-system" charset="0"/>
              </a:rPr>
              <a:t>翻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525265" y="5273974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mr-IN" sz="2400" dirty="0">
                <a:solidFill>
                  <a:srgbClr val="1A1A1A"/>
                </a:solidFill>
                <a:latin typeface="-apple-system" charset="0"/>
              </a:rPr>
              <a:t>缓冲</a:t>
            </a:r>
            <a:r>
              <a:rPr lang="mr-IN" altLang="zh-CN" sz="2400" dirty="0">
                <a:solidFill>
                  <a:srgbClr val="1A1A1A"/>
                </a:solidFill>
                <a:latin typeface="-apple-system" charset="0"/>
              </a:rPr>
              <a:t>/</a:t>
            </a:r>
            <a:r>
              <a:rPr lang="zh-CN" altLang="mr-IN" sz="2400" dirty="0">
                <a:solidFill>
                  <a:srgbClr val="1A1A1A"/>
                </a:solidFill>
                <a:latin typeface="-apple-system" charset="0"/>
              </a:rPr>
              <a:t>减震系跑鞋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5433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39" y="2593074"/>
            <a:ext cx="11096912" cy="2811439"/>
          </a:xfrm>
          <a:prstGeom prst="rect">
            <a:avLst/>
          </a:prstGeom>
        </p:spPr>
      </p:pic>
      <p:sp>
        <p:nvSpPr>
          <p:cNvPr id="10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选鞋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759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618" y="722965"/>
            <a:ext cx="8488908" cy="56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9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3" y="386142"/>
            <a:ext cx="7053693" cy="30530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139" y="3698543"/>
            <a:ext cx="7430512" cy="277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如何知道自己是什么足形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860393" y="1812583"/>
            <a:ext cx="863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A4</a:t>
            </a:r>
            <a:r>
              <a:rPr lang="zh-CN" altLang="en-US" sz="2400" dirty="0"/>
              <a:t>纸</a:t>
            </a:r>
          </a:p>
        </p:txBody>
      </p:sp>
      <p:sp>
        <p:nvSpPr>
          <p:cNvPr id="8" name="矩形 7"/>
          <p:cNvSpPr/>
          <p:nvPr/>
        </p:nvSpPr>
        <p:spPr>
          <a:xfrm>
            <a:off x="1860393" y="2516535"/>
            <a:ext cx="9985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191919"/>
                </a:solidFill>
                <a:latin typeface="PingFang SC" charset="-122"/>
              </a:rPr>
              <a:t>拿出一双穿过鞋子（穿的时间越久越好），查看鞋底的磨损程度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860393" y="3312820"/>
            <a:ext cx="863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191919"/>
                </a:solidFill>
                <a:latin typeface="PingFang SC" charset="-122"/>
              </a:rPr>
              <a:t>跑鞋店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908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跑鞋</a:t>
            </a:r>
            <a:r>
              <a:rPr kumimoji="1" lang="zh-CN" altLang="en-US" dirty="0"/>
              <a:t>品牌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310" y="4758616"/>
            <a:ext cx="1705013" cy="12984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95" y="1810251"/>
            <a:ext cx="2158978" cy="11376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980" y="1578237"/>
            <a:ext cx="2095238" cy="144761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121" y="3280204"/>
            <a:ext cx="2410223" cy="11810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5811" y="3588934"/>
            <a:ext cx="2833804" cy="872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195" y="4985112"/>
            <a:ext cx="2770055" cy="10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4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65" y="341194"/>
            <a:ext cx="9144000" cy="1148900"/>
          </a:xfrm>
        </p:spPr>
        <p:txBody>
          <a:bodyPr/>
          <a:lstStyle/>
          <a:p>
            <a:r>
              <a:rPr kumimoji="1" lang="zh-CN" altLang="en-US" dirty="0" smtClean="0"/>
              <a:t>跑步是一项危险的运动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9642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亚瑟士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902" y="1619180"/>
            <a:ext cx="6376982" cy="471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6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38" y="849596"/>
            <a:ext cx="9334335" cy="456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5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27" y="1108054"/>
            <a:ext cx="7893744" cy="41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adidas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61" y="1619520"/>
            <a:ext cx="7540663" cy="415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0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美津浓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658" y="2043241"/>
            <a:ext cx="2385859" cy="16484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017" y="2152913"/>
            <a:ext cx="2518860" cy="14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9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17" y="1104096"/>
            <a:ext cx="7679694" cy="402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6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29" y="1351128"/>
            <a:ext cx="8441978" cy="382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d1.alicdn.com/imgextra/i1/55179079/O1CN012GwEKsoDN0nWxxl_!!5517907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533" y="539040"/>
            <a:ext cx="8749031" cy="580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83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88" y="1050878"/>
            <a:ext cx="7886728" cy="42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31743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天生就会跑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572000" y="2019868"/>
            <a:ext cx="74529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11111"/>
                </a:solidFill>
                <a:latin typeface="Helvetica" panose="020B0604020202020204" pitchFamily="34" charset="0"/>
              </a:rPr>
              <a:t>克里斯托弗</a:t>
            </a:r>
            <a:r>
              <a:rPr lang="en-US" altLang="zh-CN" dirty="0">
                <a:solidFill>
                  <a:srgbClr val="111111"/>
                </a:solidFill>
                <a:latin typeface="Helvetica" panose="020B0604020202020204" pitchFamily="34" charset="0"/>
              </a:rPr>
              <a:t>•</a:t>
            </a:r>
            <a:r>
              <a:rPr lang="zh-CN" altLang="en-US" dirty="0">
                <a:solidFill>
                  <a:srgbClr val="111111"/>
                </a:solidFill>
                <a:latin typeface="Helvetica" panose="020B0604020202020204" pitchFamily="34" charset="0"/>
              </a:rPr>
              <a:t>麦克杜格尔（</a:t>
            </a:r>
            <a:r>
              <a:rPr lang="en-US" altLang="zh-CN" dirty="0">
                <a:solidFill>
                  <a:srgbClr val="111111"/>
                </a:solidFill>
                <a:latin typeface="Helvetica" panose="020B0604020202020204" pitchFamily="34" charset="0"/>
              </a:rPr>
              <a:t>Christopher McDougall</a:t>
            </a:r>
            <a:r>
              <a:rPr lang="zh-CN" altLang="en-US" dirty="0" smtClean="0">
                <a:solidFill>
                  <a:srgbClr val="111111"/>
                </a:solidFill>
                <a:latin typeface="Helvetica" panose="020B0604020202020204" pitchFamily="34" charset="0"/>
              </a:rPr>
              <a:t>）</a:t>
            </a:r>
            <a:endParaRPr lang="en-US" altLang="zh-CN" dirty="0" smtClean="0">
              <a:solidFill>
                <a:srgbClr val="111111"/>
              </a:solidFill>
              <a:latin typeface="Helvetica" panose="020B0604020202020204" pitchFamily="34" charset="0"/>
            </a:endParaRPr>
          </a:p>
          <a:p>
            <a:endParaRPr lang="zh-CN" altLang="en-US" dirty="0">
              <a:solidFill>
                <a:srgbClr val="111111"/>
              </a:solidFill>
              <a:latin typeface="Helvetica" panose="020B0604020202020204" pitchFamily="34" charset="0"/>
            </a:endParaRPr>
          </a:p>
          <a:p>
            <a:r>
              <a:rPr lang="zh-CN" altLang="en-US" dirty="0">
                <a:solidFill>
                  <a:srgbClr val="111111"/>
                </a:solidFill>
                <a:latin typeface="Helvetica" panose="020B0604020202020204" pitchFamily="34" charset="0"/>
              </a:rPr>
              <a:t>美国作家。毕业于哈佛大学，后入美联社担任记者，赴安哥拉、刚果和卢旺达报道战事。返美后为</a:t>
            </a:r>
            <a:r>
              <a:rPr lang="en-US" altLang="zh-CN" dirty="0">
                <a:solidFill>
                  <a:srgbClr val="111111"/>
                </a:solidFill>
                <a:latin typeface="Helvetica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Helvetica" panose="020B0604020202020204" pitchFamily="34" charset="0"/>
              </a:rPr>
              <a:t>户外</a:t>
            </a:r>
            <a:r>
              <a:rPr lang="en-US" altLang="zh-CN" dirty="0">
                <a:solidFill>
                  <a:srgbClr val="111111"/>
                </a:solidFill>
                <a:latin typeface="Helvetica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Helvetica" panose="020B0604020202020204" pitchFamily="34" charset="0"/>
              </a:rPr>
              <a:t>、</a:t>
            </a:r>
            <a:r>
              <a:rPr lang="en-US" altLang="zh-CN" dirty="0">
                <a:solidFill>
                  <a:srgbClr val="111111"/>
                </a:solidFill>
                <a:latin typeface="Helvetica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Helvetica" panose="020B0604020202020204" pitchFamily="34" charset="0"/>
              </a:rPr>
              <a:t>纽约时报</a:t>
            </a:r>
            <a:r>
              <a:rPr lang="en-US" altLang="zh-CN" dirty="0">
                <a:solidFill>
                  <a:srgbClr val="111111"/>
                </a:solidFill>
                <a:latin typeface="Helvetica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Helvetica" panose="020B0604020202020204" pitchFamily="34" charset="0"/>
              </a:rPr>
              <a:t>、</a:t>
            </a:r>
            <a:r>
              <a:rPr lang="en-US" altLang="zh-CN" dirty="0">
                <a:solidFill>
                  <a:srgbClr val="111111"/>
                </a:solidFill>
                <a:latin typeface="Helvetica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Helvetica" panose="020B0604020202020204" pitchFamily="34" charset="0"/>
              </a:rPr>
              <a:t>跑步者世界</a:t>
            </a:r>
            <a:r>
              <a:rPr lang="en-US" altLang="zh-CN" dirty="0">
                <a:solidFill>
                  <a:srgbClr val="111111"/>
                </a:solidFill>
                <a:latin typeface="Helvetica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Helvetica" panose="020B0604020202020204" pitchFamily="34" charset="0"/>
              </a:rPr>
              <a:t>等刊物撰稿。曾三度入围全美杂志报道奖</a:t>
            </a:r>
            <a:r>
              <a:rPr lang="zh-CN" altLang="en-US" dirty="0" smtClean="0">
                <a:solidFill>
                  <a:srgbClr val="111111"/>
                </a:solidFill>
                <a:latin typeface="Helvetica" panose="020B0604020202020204" pitchFamily="34" charset="0"/>
              </a:rPr>
              <a:t>。</a:t>
            </a:r>
            <a:endParaRPr lang="en-US" altLang="zh-CN" dirty="0" smtClean="0">
              <a:solidFill>
                <a:srgbClr val="111111"/>
              </a:solidFill>
              <a:latin typeface="Helvetica" panose="020B0604020202020204" pitchFamily="34" charset="0"/>
            </a:endParaRPr>
          </a:p>
          <a:p>
            <a:endParaRPr lang="zh-CN" altLang="en-US" dirty="0">
              <a:solidFill>
                <a:srgbClr val="111111"/>
              </a:solidFill>
              <a:latin typeface="Helvetica" panose="020B0604020202020204" pitchFamily="34" charset="0"/>
            </a:endParaRPr>
          </a:p>
          <a:p>
            <a:r>
              <a:rPr lang="zh-CN" altLang="en-US" dirty="0">
                <a:solidFill>
                  <a:srgbClr val="111111"/>
                </a:solidFill>
                <a:latin typeface="Helvetica" panose="020B0604020202020204" pitchFamily="34" charset="0"/>
              </a:rPr>
              <a:t>爱好跑步，但频受脚痛之苦。偶然得知在墨西哥的铜峡谷，隐居着史上最强的长跑族群塔拉乌马拉人。于是穿越峡谷，寻找和族人颇有交情的奇人卡巴洛，一睹这支与世隔绝的部族的真面貌，探得跑步真谛。此间学习塔拉乌马拉人的跑法，脚伤不治自愈，后写下</a:t>
            </a:r>
            <a:r>
              <a:rPr lang="en-US" altLang="zh-CN" dirty="0">
                <a:solidFill>
                  <a:srgbClr val="111111"/>
                </a:solidFill>
                <a:latin typeface="Helvetica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Helvetica" panose="020B0604020202020204" pitchFamily="34" charset="0"/>
              </a:rPr>
              <a:t>天生就会跑</a:t>
            </a:r>
            <a:r>
              <a:rPr lang="en-US" altLang="zh-CN" dirty="0">
                <a:solidFill>
                  <a:srgbClr val="111111"/>
                </a:solidFill>
                <a:latin typeface="Helvetica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Helvetica" panose="020B0604020202020204" pitchFamily="34" charset="0"/>
              </a:rPr>
              <a:t>一书。</a:t>
            </a:r>
            <a:endParaRPr lang="zh-CN" altLang="en-US" b="0" i="0" dirty="0">
              <a:solidFill>
                <a:srgbClr val="111111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10242" name="Picture 2" descr="å¤©çå°±ä¼è·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14" y="1477964"/>
            <a:ext cx="3522946" cy="532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89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65" y="341194"/>
            <a:ext cx="9144000" cy="1148900"/>
          </a:xfrm>
        </p:spPr>
        <p:txBody>
          <a:bodyPr/>
          <a:lstStyle/>
          <a:p>
            <a:r>
              <a:rPr kumimoji="1" lang="zh-CN" altLang="en-US" dirty="0"/>
              <a:t>不同的落地方式</a:t>
            </a:r>
          </a:p>
        </p:txBody>
      </p:sp>
      <p:pic>
        <p:nvPicPr>
          <p:cNvPr id="9" name="Picture 2" descr="https://pic4.zhimg.com/80/v2-d03a0c6a313dedba6146c0c98afdfb1b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410" y="1490094"/>
            <a:ext cx="7024109" cy="448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010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55928" y="2312242"/>
            <a:ext cx="101084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不一定要跑得快，而是一定要无所畏惧。</a:t>
            </a:r>
            <a:endParaRPr lang="zh-CN" altLang="en-US" sz="40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7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82974" y="1775937"/>
            <a:ext cx="90712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今天我们足部和膝关节受到的损伤，很大一部分是跑鞋导致的。穿着跑鞋跑步会让足部肌腱逐渐变弱、过度足内翻，导致膝盖受伤。在耐克公司一九七二年发明现代跑鞋之前，人们一直是穿着薄底鞋跑步，足部和膝关节受伤的概率低得多。</a:t>
            </a:r>
          </a:p>
        </p:txBody>
      </p:sp>
    </p:spTree>
    <p:extLst>
      <p:ext uri="{BB962C8B-B14F-4D97-AF65-F5344CB8AC3E}">
        <p14:creationId xmlns:p14="http://schemas.microsoft.com/office/powerpoint/2010/main" val="413924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82974" y="1775937"/>
            <a:ext cx="90712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800" dirty="0"/>
          </a:p>
          <a:p>
            <a:r>
              <a:rPr lang="zh-CN" altLang="en-US" sz="2800" dirty="0"/>
              <a:t>穿顶级跑鞋跑步的人，受伤的概率比穿便宜鞋子跑步的人要高百分之一百二十三，这是瑞士伯尔尼大学预防医学专家伯纳德</a:t>
            </a:r>
            <a:r>
              <a:rPr lang="en-US" altLang="zh-CN" sz="2800" dirty="0"/>
              <a:t>·</a:t>
            </a:r>
            <a:r>
              <a:rPr lang="zh-CN" altLang="en-US" sz="2800" dirty="0"/>
              <a:t>马尔蒂博士主持的一项研究所得出的结论。</a:t>
            </a:r>
          </a:p>
        </p:txBody>
      </p:sp>
    </p:spTree>
    <p:extLst>
      <p:ext uri="{BB962C8B-B14F-4D97-AF65-F5344CB8AC3E}">
        <p14:creationId xmlns:p14="http://schemas.microsoft.com/office/powerpoint/2010/main" val="156490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82974" y="1775937"/>
            <a:ext cx="90712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跑步时，你双腿受到的最大冲击力是你体重的十二倍还多，你怎么能指望它被一两厘米厚的鞋底吸收掉？不妨试试用被子盖住鸡蛋，再抡起大锤砸上去，看看鸡蛋能不能安然无恙。</a:t>
            </a:r>
          </a:p>
        </p:txBody>
      </p:sp>
    </p:spTree>
    <p:extLst>
      <p:ext uri="{BB962C8B-B14F-4D97-AF65-F5344CB8AC3E}">
        <p14:creationId xmlns:p14="http://schemas.microsoft.com/office/powerpoint/2010/main" val="18852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82974" y="1775937"/>
            <a:ext cx="90712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就</a:t>
            </a:r>
            <a:r>
              <a:rPr lang="zh-CN" altLang="en-US" sz="2800" dirty="0"/>
              <a:t>像你踩到冰面时双臂会不由自主地挥舞维持平衡一样，当你脚下踩到的是柔软的表面时，腿和脚会自动增加下踏的力度。穿着具有良好缓冲性的厚底跑鞋奔跑时，双脚会本能地试图踩穿鞋底，寻找下面的坚实地面。</a:t>
            </a:r>
          </a:p>
        </p:txBody>
      </p:sp>
    </p:spTree>
    <p:extLst>
      <p:ext uri="{BB962C8B-B14F-4D97-AF65-F5344CB8AC3E}">
        <p14:creationId xmlns:p14="http://schemas.microsoft.com/office/powerpoint/2010/main" val="415266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82974" y="1775937"/>
            <a:ext cx="90712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亚伦</a:t>
            </a:r>
            <a:r>
              <a:rPr lang="en-US" altLang="zh-CN" sz="2800" dirty="0"/>
              <a:t>·</a:t>
            </a:r>
            <a:r>
              <a:rPr lang="zh-CN" altLang="en-US" sz="2800" dirty="0"/>
              <a:t>韦伯是美国当今最伟大的中距离跑手，然而早前他是一个有着先天性平足的孩子，跑步的姿势十分难看。但高中的体育教练看出了他的潜力，于是开始从头指导他训练。随着双脚的肌腱逐渐加强，足弓也慢慢拱了起来。</a:t>
            </a:r>
          </a:p>
        </p:txBody>
      </p:sp>
    </p:spTree>
    <p:extLst>
      <p:ext uri="{BB962C8B-B14F-4D97-AF65-F5344CB8AC3E}">
        <p14:creationId xmlns:p14="http://schemas.microsoft.com/office/powerpoint/2010/main" val="37747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82974" y="1775937"/>
            <a:ext cx="90712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双脚的天然结构是避免运动损伤的最佳机制，而过去的二十五年，我们一直在人为限制这种机制。</a:t>
            </a:r>
          </a:p>
        </p:txBody>
      </p:sp>
    </p:spTree>
    <p:extLst>
      <p:ext uri="{BB962C8B-B14F-4D97-AF65-F5344CB8AC3E}">
        <p14:creationId xmlns:p14="http://schemas.microsoft.com/office/powerpoint/2010/main" val="149975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82974" y="1775937"/>
            <a:ext cx="90712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只有百分之二三的人具有先天性运动生理问题。那么，市面上那些矫正鞋垫究竟卖给了谁？让原本正常的人穿上矫正装备，这其实是在解决子虚乌有的问题，从而制造出了新的问题。</a:t>
            </a:r>
          </a:p>
        </p:txBody>
      </p:sp>
    </p:spTree>
    <p:extLst>
      <p:ext uri="{BB962C8B-B14F-4D97-AF65-F5344CB8AC3E}">
        <p14:creationId xmlns:p14="http://schemas.microsoft.com/office/powerpoint/2010/main" val="421606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5804" y="1421096"/>
            <a:ext cx="90712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工程师们没能复制出人类脚掌的精密结构。脚掌的核心部件是呈拱形的足弓，而拱形正是承重最理想的结构。受压时，拱形结构会更强固：压力越大，各部分之间的配合就越紧密。任何有点头脑的石匠都不会在拱形结构下添加承重立柱，因为自下方传来的托力只会削弱其整体性。足弓周围分布着由二十六块骨骼、三十三个关节、十二根韧带和十八块肌肉组成的弹性网络，起到的作用类似桥梁周边的抗震结构。</a:t>
            </a:r>
          </a:p>
        </p:txBody>
      </p:sp>
    </p:spTree>
    <p:extLst>
      <p:ext uri="{BB962C8B-B14F-4D97-AF65-F5344CB8AC3E}">
        <p14:creationId xmlns:p14="http://schemas.microsoft.com/office/powerpoint/2010/main" val="306360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78" y="287782"/>
            <a:ext cx="5295238" cy="29523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377" y="928049"/>
            <a:ext cx="4772463" cy="31321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503" y="3363099"/>
            <a:ext cx="4515365" cy="322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6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65" y="341194"/>
            <a:ext cx="9144000" cy="1148900"/>
          </a:xfrm>
        </p:spPr>
        <p:txBody>
          <a:bodyPr/>
          <a:lstStyle/>
          <a:p>
            <a:r>
              <a:rPr kumimoji="1" lang="zh-CN" altLang="en-US" dirty="0"/>
              <a:t>不同的落地方式</a:t>
            </a:r>
          </a:p>
        </p:txBody>
      </p:sp>
      <p:pic>
        <p:nvPicPr>
          <p:cNvPr id="1026" name="Picture 2" descr="https://ss1.baidu.com/6ONXsjip0QIZ8tyhnq/it/u=1035611188,665802618&amp;fm=173&amp;s=6FAC3C6251D6DDE9427400DA0000C0B1&amp;w=640&amp;h=504&amp;im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92" y="1617224"/>
            <a:ext cx="5459103" cy="429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s2.baidu.com/6ONYsjip0QIZ8tyhnq/it/u=3332488532,747558568&amp;fm=173&amp;s=2AAE7E22710658ED4ADD7CCA0000E0B0&amp;w=640&amp;h=525&amp;img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08" y="1482140"/>
            <a:ext cx="5613423" cy="460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85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5804" y="1421096"/>
            <a:ext cx="90712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我们的双脚只有在承受压力时才能保持健康状态，足弓才会像彩虹般拱起。</a:t>
            </a:r>
          </a:p>
        </p:txBody>
      </p:sp>
    </p:spTree>
    <p:extLst>
      <p:ext uri="{BB962C8B-B14F-4D97-AF65-F5344CB8AC3E}">
        <p14:creationId xmlns:p14="http://schemas.microsoft.com/office/powerpoint/2010/main" val="56398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6620" y="2039287"/>
            <a:ext cx="101084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4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不是因为变老而停止跑步，你是因为停止跑步才变老</a:t>
            </a:r>
            <a:r>
              <a:rPr lang="zh-CN" altLang="en-US" sz="4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4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335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65" y="341194"/>
            <a:ext cx="9144000" cy="1148900"/>
          </a:xfrm>
        </p:spPr>
        <p:txBody>
          <a:bodyPr/>
          <a:lstStyle/>
          <a:p>
            <a:r>
              <a:rPr kumimoji="1" lang="zh-CN" altLang="en-US" dirty="0"/>
              <a:t>不同跑道的软硬程度</a:t>
            </a:r>
          </a:p>
        </p:txBody>
      </p:sp>
      <p:pic>
        <p:nvPicPr>
          <p:cNvPr id="5" name="图片 4" descr="http://img.mp.itc.cn/upload/20161012/48f67264f8654915a91747ea7da57bff_th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58" y="1680821"/>
            <a:ext cx="9680813" cy="4037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9776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60477" y="1774209"/>
            <a:ext cx="9144000" cy="2063300"/>
          </a:xfrm>
        </p:spPr>
        <p:txBody>
          <a:bodyPr>
            <a:noAutofit/>
          </a:bodyPr>
          <a:lstStyle/>
          <a:p>
            <a:r>
              <a:rPr lang="zh-CN" altLang="zh-CN" kern="0" dirty="0" smtClean="0">
                <a:latin typeface="Times New Roman" charset="0"/>
                <a:cs typeface="Times New Roman" charset="0"/>
              </a:rPr>
              <a:t>跑在坚硬的水泥地上的，都是勇士！</a:t>
            </a:r>
            <a:r>
              <a:rPr lang="zh-CN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858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516165" y="1364776"/>
            <a:ext cx="9144000" cy="15871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800" dirty="0" smtClean="0"/>
              <a:t>Q:</a:t>
            </a:r>
            <a:r>
              <a:rPr kumimoji="1" lang="zh-CN" altLang="en-US" sz="4800" dirty="0" smtClean="0"/>
              <a:t>我不会前脚掌，也找不到塑胶场地，我该怎么办呢？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8017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202267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mtClean="0"/>
              <a:t>你需要一双跑鞋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162729" y="1477963"/>
            <a:ext cx="81835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91919"/>
                </a:solidFill>
                <a:latin typeface="PingFang SC" charset="-122"/>
              </a:rPr>
              <a:t>跑鞋不是为了让你跑得更快，而是为了让你跑步的时候不受伤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420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202267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跑鞋</a:t>
            </a:r>
            <a:r>
              <a:rPr kumimoji="1" lang="zh-CN" altLang="en-US" dirty="0"/>
              <a:t>分类</a:t>
            </a:r>
          </a:p>
        </p:txBody>
      </p:sp>
      <p:sp>
        <p:nvSpPr>
          <p:cNvPr id="4" name="矩形 3"/>
          <p:cNvSpPr/>
          <p:nvPr/>
        </p:nvSpPr>
        <p:spPr>
          <a:xfrm>
            <a:off x="3260657" y="2233641"/>
            <a:ext cx="1627369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1A1A1A"/>
                </a:solidFill>
                <a:latin typeface="-apple-system" charset="0"/>
              </a:rPr>
              <a:t>慢</a:t>
            </a:r>
            <a:r>
              <a:rPr lang="zh-CN" altLang="en-US" sz="2800" dirty="0" smtClean="0">
                <a:solidFill>
                  <a:srgbClr val="1A1A1A"/>
                </a:solidFill>
                <a:latin typeface="-apple-system" charset="0"/>
              </a:rPr>
              <a:t>跑鞋</a:t>
            </a:r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  <a:p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  <a:p>
            <a:r>
              <a:rPr lang="zh-CN" altLang="en-US" sz="2800" dirty="0" smtClean="0">
                <a:solidFill>
                  <a:srgbClr val="1A1A1A"/>
                </a:solidFill>
                <a:latin typeface="-apple-system" charset="0"/>
              </a:rPr>
              <a:t>越野鞋</a:t>
            </a:r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  <a:p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  <a:p>
            <a:r>
              <a:rPr lang="zh-CN" altLang="en-US" sz="2800" dirty="0" smtClean="0">
                <a:solidFill>
                  <a:srgbClr val="1A1A1A"/>
                </a:solidFill>
                <a:latin typeface="-apple-system" charset="0"/>
              </a:rPr>
              <a:t>马拉松鞋</a:t>
            </a:r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  <a:p>
            <a:r>
              <a:rPr lang="zh-CN" altLang="en-US" sz="2800" dirty="0">
                <a:solidFill>
                  <a:srgbClr val="1A1A1A"/>
                </a:solidFill>
                <a:latin typeface="-apple-system" charset="0"/>
              </a:rPr>
              <a:t> </a:t>
            </a:r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  <a:p>
            <a:r>
              <a:rPr lang="zh-CN" altLang="en-US" sz="2800" dirty="0" smtClean="0">
                <a:solidFill>
                  <a:srgbClr val="1A1A1A"/>
                </a:solidFill>
                <a:latin typeface="-apple-system" charset="0"/>
              </a:rPr>
              <a:t>赤足</a:t>
            </a:r>
            <a:r>
              <a:rPr lang="zh-CN" altLang="en-US" sz="2800" dirty="0">
                <a:solidFill>
                  <a:srgbClr val="1A1A1A"/>
                </a:solidFill>
                <a:latin typeface="-apple-system" charset="0"/>
              </a:rPr>
              <a:t>鞋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597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855</Words>
  <Application>Microsoft Office PowerPoint</Application>
  <PresentationFormat>宽屏</PresentationFormat>
  <Paragraphs>57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-apple-system</vt:lpstr>
      <vt:lpstr>Mangal</vt:lpstr>
      <vt:lpstr>PingFang SC</vt:lpstr>
      <vt:lpstr>宋体</vt:lpstr>
      <vt:lpstr>微软雅黑</vt:lpstr>
      <vt:lpstr>Arial</vt:lpstr>
      <vt:lpstr>Calibri</vt:lpstr>
      <vt:lpstr>Calibri Light</vt:lpstr>
      <vt:lpstr>Helvetica</vt:lpstr>
      <vt:lpstr>Times New Roman</vt:lpstr>
      <vt:lpstr>Office 主题</vt:lpstr>
      <vt:lpstr>PowerPoint 演示文稿</vt:lpstr>
      <vt:lpstr>跑步是一项危险的运动</vt:lpstr>
      <vt:lpstr>不同的落地方式</vt:lpstr>
      <vt:lpstr>不同的落地方式</vt:lpstr>
      <vt:lpstr>不同跑道的软硬程度</vt:lpstr>
      <vt:lpstr>跑在坚硬的水泥地上的，都是勇士！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274</cp:revision>
  <dcterms:created xsi:type="dcterms:W3CDTF">2018-10-31T22:15:48Z</dcterms:created>
  <dcterms:modified xsi:type="dcterms:W3CDTF">2018-11-08T07:26:59Z</dcterms:modified>
</cp:coreProperties>
</file>